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Bold" charset="1" panose="00000800000000000000"/>
      <p:regular r:id="rId10"/>
    </p:embeddedFont>
    <p:embeddedFont>
      <p:font typeface="HK Grotesk Bold Italics" charset="1" panose="00000800000000000000"/>
      <p:regular r:id="rId11"/>
    </p:embeddedFont>
    <p:embeddedFont>
      <p:font typeface="Assistant Regular" charset="1" panose="00000500000000000000"/>
      <p:regular r:id="rId12"/>
    </p:embeddedFont>
    <p:embeddedFont>
      <p:font typeface="Assistant Regular Bold" charset="1" panose="00000700000000000000"/>
      <p:regular r:id="rId13"/>
    </p:embeddedFont>
    <p:embeddedFont>
      <p:font typeface="Open Sans Light" charset="1" panose="020B0306030504020204"/>
      <p:regular r:id="rId14"/>
    </p:embeddedFont>
    <p:embeddedFont>
      <p:font typeface="Open Sans Light Bold" charset="1" panose="020B0806030504020204"/>
      <p:regular r:id="rId15"/>
    </p:embeddedFont>
    <p:embeddedFont>
      <p:font typeface="Open Sans Light Italics" charset="1" panose="020B0306030504020204"/>
      <p:regular r:id="rId16"/>
    </p:embeddedFont>
    <p:embeddedFont>
      <p:font typeface="Open Sans Light Bold Italics" charset="1" panose="020B0806030504020204"/>
      <p:regular r:id="rId17"/>
    </p:embeddedFont>
    <p:embeddedFont>
      <p:font typeface="Open Sans" charset="1" panose="020B0606030504020204"/>
      <p:regular r:id="rId18"/>
    </p:embeddedFont>
    <p:embeddedFont>
      <p:font typeface="Open Sans Bold" charset="1" panose="020B0806030504020204"/>
      <p:regular r:id="rId19"/>
    </p:embeddedFont>
    <p:embeddedFont>
      <p:font typeface="Open Sans Italics" charset="1" panose="020B0606030504020204"/>
      <p:regular r:id="rId20"/>
    </p:embeddedFont>
    <p:embeddedFont>
      <p:font typeface="Open Sans Bold Italics" charset="1" panose="020B0806030504020204"/>
      <p:regular r:id="rId21"/>
    </p:embeddedFont>
    <p:embeddedFont>
      <p:font typeface="Halant Medium" charset="1" panose="00000600000000000000"/>
      <p:regular r:id="rId22"/>
    </p:embeddedFont>
    <p:embeddedFont>
      <p:font typeface="Halant Medium Bold" charset="1" panose="00000700000000000000"/>
      <p:regular r:id="rId23"/>
    </p:embeddedFont>
    <p:embeddedFont>
      <p:font typeface="Agrandir" charset="1" panose="00000500000000000000"/>
      <p:regular r:id="rId24"/>
    </p:embeddedFont>
    <p:embeddedFont>
      <p:font typeface="Agrandir Bold" charset="1" panose="00000800000000000000"/>
      <p:regular r:id="rId25"/>
    </p:embeddedFont>
    <p:embeddedFont>
      <p:font typeface="Agrandir Italics" charset="1" panose="00000500000000000000"/>
      <p:regular r:id="rId26"/>
    </p:embeddedFont>
    <p:embeddedFont>
      <p:font typeface="Agrandir Bold Italics" charset="1" panose="000008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9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9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567437">
            <a:off x="16126494" y="6825098"/>
            <a:ext cx="3789612" cy="362381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0" y="5143500"/>
            <a:ext cx="18288000" cy="1765341"/>
            <a:chOff x="0" y="0"/>
            <a:chExt cx="24384000" cy="235378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61925"/>
              <a:ext cx="24384000" cy="1807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23"/>
                </a:lnSpc>
              </a:pPr>
              <a:r>
                <a:rPr lang="en-US" sz="8112">
                  <a:solidFill>
                    <a:srgbClr val="2B2B2B"/>
                  </a:solidFill>
                  <a:latin typeface="Agrandir"/>
                </a:rPr>
                <a:t>Old Paintings Restoration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63006"/>
              <a:ext cx="24384000" cy="490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299969" y="606638"/>
            <a:ext cx="13708378" cy="2221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841634" y="3018553"/>
            <a:ext cx="2625048" cy="754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187">
                <a:solidFill>
                  <a:srgbClr val="2B2B2B"/>
                </a:solidFill>
                <a:latin typeface="Open Sans Light Bold"/>
              </a:rPr>
              <a:t>2019 - 2023</a:t>
            </a:r>
          </a:p>
          <a:p>
            <a:pPr algn="ctr">
              <a:lnSpc>
                <a:spcPts val="3062"/>
              </a:lnSpc>
              <a:spcBef>
                <a:spcPct val="0"/>
              </a:spcBef>
            </a:pPr>
            <a:r>
              <a:rPr lang="en-US" sz="2187">
                <a:solidFill>
                  <a:srgbClr val="2B2B2B"/>
                </a:solidFill>
                <a:latin typeface="Open Sans Light Bold"/>
              </a:rPr>
              <a:t>YEAR III - </a:t>
            </a:r>
            <a:r>
              <a:rPr lang="en-US" sz="2187">
                <a:solidFill>
                  <a:srgbClr val="2B2B2B"/>
                </a:solidFill>
                <a:latin typeface="Open Sans Light Bold"/>
              </a:rPr>
              <a:t>Quarter 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51777" y="3921482"/>
            <a:ext cx="5029204" cy="65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4"/>
              </a:lnSpc>
            </a:pPr>
            <a:r>
              <a:rPr lang="en-US" sz="3810">
                <a:solidFill>
                  <a:srgbClr val="2B2B2B"/>
                </a:solidFill>
                <a:latin typeface="Open Sans"/>
              </a:rPr>
              <a:t>CSE360 - CA4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08919" y="7432001"/>
            <a:ext cx="6490477" cy="225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1776" indent="-335888" lvl="1">
              <a:lnSpc>
                <a:spcPts val="4356"/>
              </a:lnSpc>
              <a:buFont typeface="Arial"/>
              <a:buChar char="•"/>
            </a:pPr>
            <a:r>
              <a:rPr lang="en-US" sz="3111">
                <a:solidFill>
                  <a:srgbClr val="2B2B2B"/>
                </a:solidFill>
                <a:latin typeface="Agrandir"/>
              </a:rPr>
              <a:t>Saai Swetha M K   -  E0119016</a:t>
            </a:r>
          </a:p>
          <a:p>
            <a:pPr marL="671776" indent="-335888" lvl="1">
              <a:lnSpc>
                <a:spcPts val="4356"/>
              </a:lnSpc>
              <a:buFont typeface="Arial"/>
              <a:buChar char="•"/>
            </a:pPr>
            <a:r>
              <a:rPr lang="en-US" sz="3111">
                <a:solidFill>
                  <a:srgbClr val="2B2B2B"/>
                </a:solidFill>
                <a:latin typeface="Agrandir"/>
              </a:rPr>
              <a:t>Niveditha B             -  E0119019</a:t>
            </a:r>
          </a:p>
          <a:p>
            <a:pPr marL="671776" indent="-335888" lvl="1">
              <a:lnSpc>
                <a:spcPts val="4356"/>
              </a:lnSpc>
              <a:buFont typeface="Arial"/>
              <a:buChar char="•"/>
            </a:pPr>
            <a:r>
              <a:rPr lang="en-US" sz="3111">
                <a:solidFill>
                  <a:srgbClr val="2B2B2B"/>
                </a:solidFill>
                <a:latin typeface="Agrandir"/>
              </a:rPr>
              <a:t>Swetha T                -  E0119034</a:t>
            </a:r>
          </a:p>
          <a:p>
            <a:pPr marL="671776" indent="-335888" lvl="1">
              <a:lnSpc>
                <a:spcPts val="4356"/>
              </a:lnSpc>
              <a:buFont typeface="Arial"/>
              <a:buChar char="•"/>
            </a:pPr>
            <a:r>
              <a:rPr lang="en-US" sz="3111">
                <a:solidFill>
                  <a:srgbClr val="2B2B2B"/>
                </a:solidFill>
                <a:latin typeface="Agrandir"/>
              </a:rPr>
              <a:t>Kathir Oli K              -  E0119066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75637" y="6967819"/>
            <a:ext cx="2981484" cy="50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0"/>
              </a:lnSpc>
            </a:pPr>
            <a:r>
              <a:rPr lang="en-US" sz="2964">
                <a:solidFill>
                  <a:srgbClr val="2B2B2B"/>
                </a:solidFill>
                <a:latin typeface="Open Sans Bold"/>
              </a:rPr>
              <a:t>TEAM MEMBERS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41362" y="618500"/>
            <a:ext cx="14805276" cy="3152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Reconstruct-Sparse Autoencoder</a:t>
            </a:r>
          </a:p>
          <a:p>
            <a:pPr algn="ctr">
              <a:lnSpc>
                <a:spcPts val="8345"/>
              </a:lnSpc>
            </a:pPr>
          </a:p>
          <a:p>
            <a:pPr algn="ctr">
              <a:lnSpc>
                <a:spcPts val="8345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99064" y="2774106"/>
            <a:ext cx="11160236" cy="199289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125287" y="6131643"/>
            <a:ext cx="11134013" cy="205413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2774106"/>
            <a:ext cx="5070364" cy="3001417"/>
            <a:chOff x="0" y="0"/>
            <a:chExt cx="6760485" cy="400188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6760485" cy="860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Model 9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92014"/>
              <a:ext cx="6760485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pc="-30" sz="3000">
                  <a:solidFill>
                    <a:srgbClr val="000000"/>
                  </a:solidFill>
                  <a:latin typeface="Assistant Regular"/>
                </a:rPr>
                <a:t>'sparce_ae' using 'binary_crossentroy' as loss prameter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131643"/>
            <a:ext cx="5070364" cy="2468017"/>
            <a:chOff x="0" y="0"/>
            <a:chExt cx="6760485" cy="329068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6760485" cy="860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Model 10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92014"/>
              <a:ext cx="6760485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pc="-30" sz="3000">
                  <a:solidFill>
                    <a:srgbClr val="000000"/>
                  </a:solidFill>
                  <a:latin typeface="Assistant Regular"/>
                </a:rPr>
                <a:t>'sparce_ae2' using 'mse' as loss parameter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3378125">
            <a:off x="12070219" y="-1362141"/>
            <a:ext cx="4943405" cy="572319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135953" y="1499454"/>
            <a:ext cx="10716577" cy="370056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43345" y="416878"/>
            <a:ext cx="5216529" cy="498613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426403"/>
            <a:ext cx="10417730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Classification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3345" y="5668311"/>
            <a:ext cx="12604035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pc="-34" sz="3400">
                <a:solidFill>
                  <a:srgbClr val="FFFFFF"/>
                </a:solidFill>
                <a:latin typeface="Assistant Regular"/>
              </a:rPr>
              <a:t>Classify pictures into these 5 major art categories  with a CNN model.</a:t>
            </a:r>
          </a:p>
          <a:p>
            <a:pPr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pc="-34" sz="3400">
                <a:solidFill>
                  <a:srgbClr val="FFFFFF"/>
                </a:solidFill>
                <a:latin typeface="Assistant Regular"/>
              </a:rPr>
              <a:t>I</a:t>
            </a:r>
            <a:r>
              <a:rPr lang="en-US" spc="-34" sz="3400">
                <a:solidFill>
                  <a:srgbClr val="FFFFFF"/>
                </a:solidFill>
                <a:latin typeface="Arimo"/>
              </a:rPr>
              <a:t>mages were augmented using parameters like</a:t>
            </a:r>
          </a:p>
          <a:p>
            <a:pPr marL="1468122" indent="-489374" lvl="2">
              <a:lnSpc>
                <a:spcPts val="4760"/>
              </a:lnSpc>
              <a:buFont typeface="Arial"/>
              <a:buChar char="⚬"/>
            </a:pPr>
            <a:r>
              <a:rPr lang="en-US" spc="-34" sz="3400">
                <a:solidFill>
                  <a:srgbClr val="FFFFFF"/>
                </a:solidFill>
                <a:latin typeface="Arimo"/>
              </a:rPr>
              <a:t>rotation_range</a:t>
            </a:r>
          </a:p>
          <a:p>
            <a:pPr marL="1468122" indent="-489374" lvl="2">
              <a:lnSpc>
                <a:spcPts val="4760"/>
              </a:lnSpc>
              <a:buFont typeface="Arial"/>
              <a:buChar char="⚬"/>
            </a:pPr>
            <a:r>
              <a:rPr lang="en-US" spc="-34" sz="3400">
                <a:solidFill>
                  <a:srgbClr val="FFFFFF"/>
                </a:solidFill>
                <a:latin typeface="Arimo"/>
              </a:rPr>
              <a:t>zoom_range</a:t>
            </a:r>
          </a:p>
          <a:p>
            <a:pPr marL="1468122" indent="-489374" lvl="2">
              <a:lnSpc>
                <a:spcPts val="4760"/>
              </a:lnSpc>
              <a:buFont typeface="Arial"/>
              <a:buChar char="⚬"/>
            </a:pPr>
            <a:r>
              <a:rPr lang="en-US" spc="-34" sz="3400">
                <a:solidFill>
                  <a:srgbClr val="FFFFFF"/>
                </a:solidFill>
                <a:latin typeface="Arimo"/>
              </a:rPr>
              <a:t>horizontal_flip</a:t>
            </a:r>
          </a:p>
          <a:p>
            <a:pPr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pc="-34" sz="3400">
                <a:solidFill>
                  <a:srgbClr val="FFFFFF"/>
                </a:solidFill>
                <a:latin typeface="Arimo"/>
              </a:rPr>
              <a:t>Implemented multiclass classification using a CNN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8109" y="1355774"/>
            <a:ext cx="8847057" cy="4047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1"/>
              </a:lnSpc>
            </a:pPr>
          </a:p>
          <a:p>
            <a:pPr>
              <a:lnSpc>
                <a:spcPts val="4011"/>
              </a:lnSpc>
            </a:pPr>
          </a:p>
          <a:p>
            <a:pPr>
              <a:lnSpc>
                <a:spcPts val="4011"/>
              </a:lnSpc>
            </a:pPr>
            <a:r>
              <a:rPr lang="en-US" sz="3399">
                <a:solidFill>
                  <a:srgbClr val="FFFFFF"/>
                </a:solidFill>
                <a:latin typeface="Assistant Regular"/>
              </a:rPr>
              <a:t>Classes in dataset: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ssistant Regular"/>
              </a:rPr>
              <a:t>Drawings and watercolours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Works of painting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Sculpture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Graphic Art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Iconography (old Russian art)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92" r="0" b="2892"/>
          <a:stretch>
            <a:fillRect/>
          </a:stretch>
        </p:blipFill>
        <p:spPr>
          <a:xfrm flipH="false" flipV="false" rot="0">
            <a:off x="0" y="0"/>
            <a:ext cx="8188922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4000" y="1038225"/>
            <a:ext cx="8115300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Colorization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730436"/>
            <a:ext cx="8115300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First, we’ll use an algorithm to change the color channels, from RGB to Lab.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L stands for lightness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a for the green–red spectra</a:t>
            </a:r>
          </a:p>
          <a:p>
            <a:pPr marL="1468119" indent="-489373" lvl="2">
              <a:lnSpc>
                <a:spcPts val="4759"/>
              </a:lnSpc>
              <a:buFont typeface="Arial"/>
              <a:buChar char="⚬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b for the blue–yellow spectra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To turn one layer into two layers, we use convolutional filters.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4294"/>
          <a:stretch>
            <a:fillRect/>
          </a:stretch>
        </p:blipFill>
        <p:spPr>
          <a:xfrm flipH="false" flipV="false" rot="0">
            <a:off x="3355060" y="2108193"/>
            <a:ext cx="11577881" cy="607061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788848"/>
            <a:ext cx="16230600" cy="98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2"/>
              </a:lnSpc>
              <a:spcBef>
                <a:spcPct val="0"/>
              </a:spcBef>
            </a:pPr>
            <a:r>
              <a:rPr lang="en-US" sz="3341">
                <a:solidFill>
                  <a:srgbClr val="000000"/>
                </a:solidFill>
                <a:latin typeface="Assistant Regular"/>
              </a:rPr>
              <a:t>94% of the cells in our eyes determine brightness. That leaves only 6% of our receptors to act as sensors for colors.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13191"/>
            <a:ext cx="8115300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Lab visualization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35285" y="2561368"/>
            <a:ext cx="13817429" cy="516426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038225"/>
            <a:ext cx="8115300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Filtering images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060817"/>
            <a:ext cx="16541080" cy="4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3339">
                <a:solidFill>
                  <a:srgbClr val="000000"/>
                </a:solidFill>
                <a:latin typeface="Assistant Regular"/>
              </a:rPr>
              <a:t>3x3 filter is used to get simple patterns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863794"/>
            <a:ext cx="16541080" cy="61874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8060817"/>
            <a:ext cx="16230600" cy="49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1"/>
              </a:lnSpc>
            </a:pPr>
            <a:r>
              <a:rPr lang="en-US" sz="3339">
                <a:solidFill>
                  <a:srgbClr val="000000"/>
                </a:solidFill>
                <a:latin typeface="Assistant Regular"/>
              </a:rPr>
              <a:t>Normalize true color values by</a:t>
            </a:r>
            <a:r>
              <a:rPr lang="en-US" sz="3339">
                <a:solidFill>
                  <a:srgbClr val="000000"/>
                </a:solidFill>
                <a:latin typeface="Assistant Regular"/>
              </a:rPr>
              <a:t> dividing all by 128 to bound the range between -1 and 1.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8288000" cy="89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29"/>
              </a:lnSpc>
            </a:pPr>
            <a:r>
              <a:rPr lang="en-US" sz="5872">
                <a:solidFill>
                  <a:srgbClr val="000000"/>
                </a:solidFill>
                <a:latin typeface="HK Grotesk Bold"/>
              </a:rPr>
              <a:t>The B&amp;W input, our filters, and the prediction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59209" y="1818917"/>
            <a:ext cx="14569582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Possible Improvements to the model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59209" y="3566625"/>
            <a:ext cx="14569582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Implement it with another pre-trained model</a:t>
            </a:r>
          </a:p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Try a different dataset</a:t>
            </a:r>
          </a:p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Increase the network’s accuracy by using more pictures</a:t>
            </a:r>
          </a:p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Build an amplifier within the RGB color space. Create a similar model to the coloring network, that takes a saturated colored image as input and the correct colored image as output.</a:t>
            </a:r>
          </a:p>
          <a:p>
            <a:pPr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Implement a weighted classification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79" b="1161"/>
          <a:stretch>
            <a:fillRect/>
          </a:stretch>
        </p:blipFill>
        <p:spPr>
          <a:xfrm flipH="false" flipV="false" rot="1298824">
            <a:off x="12555249" y="4939834"/>
            <a:ext cx="6575294" cy="72687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2715964">
            <a:off x="8597713" y="7771526"/>
            <a:ext cx="1844500" cy="17476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3378125">
            <a:off x="12070219" y="-1362141"/>
            <a:ext cx="4943405" cy="572319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028700" y="1028700"/>
            <a:ext cx="8934485" cy="7133002"/>
            <a:chOff x="0" y="0"/>
            <a:chExt cx="11912647" cy="95106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9525"/>
              <a:ext cx="11912647" cy="15913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440"/>
                </a:lnSpc>
              </a:pPr>
              <a:r>
                <a:rPr lang="en-US" sz="8000">
                  <a:solidFill>
                    <a:srgbClr val="FFFFFF"/>
                  </a:solidFill>
                  <a:latin typeface="HK Grotesk Bold"/>
                </a:rPr>
                <a:t>Conclusion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58241"/>
              <a:ext cx="7538418" cy="71524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pc="-33" sz="3399">
                  <a:solidFill>
                    <a:srgbClr val="FFFFFF"/>
                  </a:solidFill>
                  <a:latin typeface="Assistant Regular"/>
                </a:rPr>
                <a:t>Th</a:t>
              </a:r>
              <a:r>
                <a:rPr lang="en-US" spc="-33" sz="3399">
                  <a:solidFill>
                    <a:srgbClr val="FFFFFF"/>
                  </a:solidFill>
                  <a:latin typeface="Assistant Regular"/>
                </a:rPr>
                <a:t>is project validates that an end-to-end deep learning architecture could be</a:t>
              </a:r>
            </a:p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pc="-33" sz="3399">
                  <a:solidFill>
                    <a:srgbClr val="FFFFFF"/>
                  </a:solidFill>
                  <a:latin typeface="Assistant Regular"/>
                </a:rPr>
                <a:t>suitable for some image colorization tasks. Our approach is able to</a:t>
              </a:r>
            </a:p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pc="-33" sz="3399">
                  <a:solidFill>
                    <a:srgbClr val="FFFFFF"/>
                  </a:solidFill>
                  <a:latin typeface="Assistant Regular"/>
                </a:rPr>
                <a:t>successfully color low-level image components .</a:t>
              </a:r>
            </a:p>
            <a:p>
              <a:pPr>
                <a:lnSpc>
                  <a:spcPts val="47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38225"/>
            <a:ext cx="8115300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Deploy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830136"/>
            <a:ext cx="8334432" cy="4560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pc="-34" sz="3400">
                <a:solidFill>
                  <a:srgbClr val="FFFFFF"/>
                </a:solidFill>
                <a:latin typeface="Assistant Regular"/>
              </a:rPr>
              <a:t>In 2002, Welsh et. al. presented a novel approach which was able to colorize an input image by transferring the color from a related reference image. Subsequent improvements of this method were proposed, exploiting low-level features and introducing multi-modality on the pixel color values.</a:t>
            </a:r>
          </a:p>
          <a:p>
            <a:pPr>
              <a:lnSpc>
                <a:spcPts val="2856"/>
              </a:lnSpc>
              <a:spcBef>
                <a:spcPct val="0"/>
              </a:spcBef>
            </a:pPr>
            <a:r>
              <a:rPr lang="en-US" spc="-20" sz="2040">
                <a:solidFill>
                  <a:srgbClr val="FFFFFF"/>
                </a:solidFill>
                <a:latin typeface="Assistant Regular"/>
              </a:rPr>
              <a:t>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23481" t="0" r="23481" b="0"/>
          <a:stretch>
            <a:fillRect/>
          </a:stretch>
        </p:blipFill>
        <p:spPr>
          <a:xfrm flipH="false" flipV="false" rot="0">
            <a:off x="10099078" y="0"/>
            <a:ext cx="8188922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20032" y="6199187"/>
            <a:ext cx="1009907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pc="-33" sz="3399">
                <a:solidFill>
                  <a:srgbClr val="FFFFFF"/>
                </a:solidFill>
                <a:latin typeface="Assistant Regular"/>
              </a:rPr>
              <a:t>The results were highly dependent on the artistic skills of the user. More recently, automatized approaches have been proposed.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pc="-33" sz="3399">
                <a:solidFill>
                  <a:srgbClr val="FFFFFF"/>
                </a:solidFill>
                <a:latin typeface="Assistant Regular"/>
              </a:rPr>
              <a:t>users need to be very careful when choosing the colors and strokes’ positions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326219" y="5143500"/>
            <a:ext cx="8115300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00"/>
              </a:lnSpc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Draw Backs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34330" y="1484947"/>
            <a:ext cx="10099078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759"/>
              </a:lnSpc>
            </a:pPr>
            <a:r>
              <a:rPr lang="en-US" spc="-33" sz="3399">
                <a:solidFill>
                  <a:srgbClr val="FFFFFF"/>
                </a:solidFill>
                <a:latin typeface="Assistant Regular"/>
              </a:rPr>
              <a:t>A research line was initiated in 2004 by Levin et. al., who proposed a </a:t>
            </a:r>
            <a:r>
              <a:rPr lang="en-US" spc="-33" sz="3399">
                <a:solidFill>
                  <a:srgbClr val="E3E4E7"/>
                </a:solidFill>
                <a:latin typeface="Assistant Regular Bold"/>
              </a:rPr>
              <a:t>scribble based method</a:t>
            </a:r>
            <a:r>
              <a:rPr lang="en-US" spc="-33" sz="3399">
                <a:solidFill>
                  <a:srgbClr val="FFFFFF"/>
                </a:solidFill>
                <a:latin typeface="Assistant Regular"/>
              </a:rPr>
              <a:t> which required the user to specify the colors of few image regions. This colorization methodology woke the interest of animators and cartoon-aimed techniques were proposed. The results from these approaches were certainly impressive at that time.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09515" y="437894"/>
            <a:ext cx="8934485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Lit Review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1351" y="1985921"/>
            <a:ext cx="8847057" cy="6629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1"/>
              </a:lnSpc>
            </a:pPr>
          </a:p>
          <a:p>
            <a:pPr>
              <a:lnSpc>
                <a:spcPts val="4011"/>
              </a:lnSpc>
            </a:pPr>
          </a:p>
          <a:p>
            <a:pPr>
              <a:lnSpc>
                <a:spcPts val="4011"/>
              </a:lnSpc>
            </a:pPr>
            <a:r>
              <a:rPr lang="en-US" sz="3399">
                <a:solidFill>
                  <a:srgbClr val="FFFFFF"/>
                </a:solidFill>
                <a:latin typeface="Assistant Regular"/>
              </a:rPr>
              <a:t>Classes: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ssistant Regular"/>
              </a:rPr>
              <a:t>Drawings and watercolours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Works of painting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Sculpture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Graphic Art</a:t>
            </a:r>
          </a:p>
          <a:p>
            <a:pPr marL="734055" indent="-367027" lvl="1">
              <a:lnSpc>
                <a:spcPts val="401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rimo"/>
              </a:rPr>
              <a:t>Iconography (old Russian art)</a:t>
            </a:r>
          </a:p>
          <a:p>
            <a:pPr>
              <a:lnSpc>
                <a:spcPts val="4011"/>
              </a:lnSpc>
            </a:pPr>
            <a:r>
              <a:rPr lang="en-US" sz="3399">
                <a:solidFill>
                  <a:srgbClr val="FFFFFF"/>
                </a:solidFill>
                <a:latin typeface="Arimo"/>
              </a:rPr>
              <a:t>Data is separated on training and validation sets</a:t>
            </a:r>
          </a:p>
          <a:p>
            <a:pPr>
              <a:lnSpc>
                <a:spcPts val="4011"/>
              </a:lnSpc>
            </a:pPr>
          </a:p>
          <a:p>
            <a:pPr>
              <a:lnSpc>
                <a:spcPts val="4011"/>
              </a:lnSpc>
            </a:pPr>
            <a:r>
              <a:rPr lang="en-US" sz="3399">
                <a:solidFill>
                  <a:srgbClr val="FFFFFF"/>
                </a:solidFill>
                <a:latin typeface="Assistant Regular"/>
              </a:rPr>
              <a:t>Source: Kaggle</a:t>
            </a:r>
          </a:p>
          <a:p>
            <a:pPr>
              <a:lnSpc>
                <a:spcPts val="4011"/>
              </a:lnSpc>
            </a:pPr>
          </a:p>
          <a:p>
            <a:pPr>
              <a:lnSpc>
                <a:spcPts val="4483"/>
              </a:lnSpc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45106" y="1985921"/>
            <a:ext cx="2255413" cy="315757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7396"/>
          <a:stretch>
            <a:fillRect/>
          </a:stretch>
        </p:blipFill>
        <p:spPr>
          <a:xfrm flipH="false" flipV="false" rot="0">
            <a:off x="12114226" y="1028700"/>
            <a:ext cx="2122177" cy="301265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872470" y="5143500"/>
            <a:ext cx="3363933" cy="298128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103749" y="1561618"/>
            <a:ext cx="2584941" cy="317323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331386" y="5720132"/>
            <a:ext cx="2357305" cy="353816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05760" y="505307"/>
            <a:ext cx="8138240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About the Data 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1351" y="8749157"/>
            <a:ext cx="16607949" cy="435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1"/>
              </a:lnSpc>
            </a:pPr>
            <a:r>
              <a:rPr lang="en-US" sz="2899">
                <a:solidFill>
                  <a:srgbClr val="FFFFFF"/>
                </a:solidFill>
                <a:latin typeface="Assistant Regular"/>
              </a:rPr>
              <a:t>https://www.kaggle.com/thedownhill/art- images-drawings-painting-sculpture-engraving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55281" y="4019550"/>
            <a:ext cx="9577438" cy="2266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700"/>
              </a:lnSpc>
            </a:pPr>
            <a:r>
              <a:rPr lang="en-US" sz="15000">
                <a:solidFill>
                  <a:srgbClr val="FFFFFF"/>
                </a:solidFill>
                <a:latin typeface="HK Grotesk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3524" y="3066587"/>
            <a:ext cx="14140952" cy="462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</a:pPr>
            <a:r>
              <a:rPr lang="en-US" sz="3199">
                <a:solidFill>
                  <a:srgbClr val="FFFFFF"/>
                </a:solidFill>
                <a:latin typeface="Assistant Regular"/>
              </a:rPr>
              <a:t>Black and white images can be represented in grids of pixels. Each pixel has a value that corresponds to its brightness. The values span from 0–255, from black to white.</a:t>
            </a:r>
          </a:p>
          <a:p>
            <a:pPr>
              <a:lnSpc>
                <a:spcPts val="3775"/>
              </a:lnSpc>
            </a:pPr>
          </a:p>
          <a:p>
            <a:pPr>
              <a:lnSpc>
                <a:spcPts val="4247"/>
              </a:lnSpc>
            </a:pPr>
          </a:p>
          <a:p>
            <a:pPr>
              <a:lnSpc>
                <a:spcPts val="4247"/>
              </a:lnSpc>
            </a:pPr>
            <a:r>
              <a:rPr lang="en-US" sz="3599">
                <a:solidFill>
                  <a:srgbClr val="FFFFFF"/>
                </a:solidFill>
                <a:latin typeface="Assistant Regular"/>
              </a:rPr>
              <a:t>A neural network creates a relationship between an input value and output value. To be more precise with our colorization task</a:t>
            </a:r>
          </a:p>
          <a:p>
            <a:pPr>
              <a:lnSpc>
                <a:spcPts val="4247"/>
              </a:lnSpc>
            </a:pPr>
            <a:r>
              <a:rPr lang="en-US" sz="3599">
                <a:solidFill>
                  <a:srgbClr val="FFFFFF"/>
                </a:solidFill>
                <a:latin typeface="Assistant Regular"/>
              </a:rPr>
              <a:t>the network needs to find the traits that link grayscale images with colored ones to reconstruct old grey images to colored ones.</a:t>
            </a:r>
          </a:p>
          <a:p>
            <a:pPr>
              <a:lnSpc>
                <a:spcPts val="424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4186539" y="1038225"/>
            <a:ext cx="8138240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564986" y="-3282418"/>
            <a:ext cx="7027814" cy="625475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490257">
            <a:off x="7989172" y="8611142"/>
            <a:ext cx="2546291" cy="241261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6148233">
            <a:off x="12976018" y="3273608"/>
            <a:ext cx="6861060" cy="65608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38225"/>
            <a:ext cx="10232159" cy="119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4D1354"/>
                </a:solidFill>
                <a:latin typeface="HK Grotesk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33796"/>
            <a:ext cx="8233618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Old art images were produced during early times so it is subject to a lot of noise.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pc="-33" sz="3399">
                <a:solidFill>
                  <a:srgbClr val="000000"/>
                </a:solidFill>
                <a:latin typeface="Assistant Regular"/>
              </a:rPr>
              <a:t>Thus while converting them to digitalized colored images. We need to remove the noise before coloring them.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04345" y="1038225"/>
            <a:ext cx="8818895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Models Information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094169">
            <a:off x="-2768217" y="5870308"/>
            <a:ext cx="6176663" cy="590643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520279" y="3103586"/>
            <a:ext cx="9954320" cy="210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</a:p>
          <a:p>
            <a:pPr>
              <a:lnSpc>
                <a:spcPts val="5582"/>
              </a:lnSpc>
            </a:pPr>
            <a:r>
              <a:rPr lang="en-US" sz="4294">
                <a:solidFill>
                  <a:srgbClr val="000000"/>
                </a:solidFill>
                <a:latin typeface="Halant Medium Bold Italics"/>
              </a:rPr>
              <a:t>Image Classification</a:t>
            </a:r>
            <a:r>
              <a:rPr lang="en-US" sz="4294">
                <a:solidFill>
                  <a:srgbClr val="731F7D"/>
                </a:solidFill>
                <a:latin typeface="Halant Medium Bold Italics"/>
              </a:rPr>
              <a:t> : CNN</a:t>
            </a:r>
          </a:p>
          <a:p>
            <a:pPr>
              <a:lnSpc>
                <a:spcPts val="5582"/>
              </a:lnSpc>
            </a:pPr>
            <a:r>
              <a:rPr lang="en-US" sz="4294">
                <a:solidFill>
                  <a:srgbClr val="000000"/>
                </a:solidFill>
                <a:latin typeface="Halant Medium Bold"/>
              </a:rPr>
              <a:t>Image Colorization</a:t>
            </a:r>
            <a:r>
              <a:rPr lang="en-US" sz="4294">
                <a:solidFill>
                  <a:srgbClr val="731F7D"/>
                </a:solidFill>
                <a:latin typeface="Halant Medium"/>
              </a:rPr>
              <a:t> :</a:t>
            </a:r>
            <a:r>
              <a:rPr lang="en-US" sz="4294">
                <a:solidFill>
                  <a:srgbClr val="731F7D"/>
                </a:solidFill>
                <a:latin typeface="Halant Medium Bold"/>
              </a:rPr>
              <a:t> </a:t>
            </a:r>
            <a:r>
              <a:rPr lang="en-US" sz="4294">
                <a:solidFill>
                  <a:srgbClr val="731F7D"/>
                </a:solidFill>
                <a:latin typeface="Halant Medium Bold Italics"/>
              </a:rPr>
              <a:t>Inception ResNet v2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20279" y="5607373"/>
            <a:ext cx="10063226" cy="2812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2"/>
              </a:lnSpc>
            </a:pPr>
            <a:r>
              <a:rPr lang="en-US" sz="4294">
                <a:solidFill>
                  <a:srgbClr val="000000"/>
                </a:solidFill>
                <a:latin typeface="Halant Medium Bold Italics"/>
              </a:rPr>
              <a:t>Denoising and Reconstruction Models:</a:t>
            </a:r>
          </a:p>
          <a:p>
            <a:pPr marL="927171" indent="-463586" lvl="1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 Bold Italics"/>
              </a:rPr>
              <a:t>Vanilla Autoencoder</a:t>
            </a:r>
          </a:p>
          <a:p>
            <a:pPr marL="927171" indent="-463586" lvl="1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 Bold Italics"/>
              </a:rPr>
              <a:t>Sparse Autoencoder</a:t>
            </a:r>
          </a:p>
          <a:p>
            <a:pPr algn="l" marL="927171" indent="-463586" lvl="1">
              <a:lnSpc>
                <a:spcPts val="5582"/>
              </a:lnSpc>
              <a:buFont typeface="Arial"/>
              <a:buChar char="•"/>
            </a:pPr>
            <a:r>
              <a:rPr lang="en-US" sz="4294">
                <a:solidFill>
                  <a:srgbClr val="731F7D"/>
                </a:solidFill>
                <a:latin typeface="Halant Medium Bold Italics"/>
              </a:rPr>
              <a:t>Deep Autoencoder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9440951">
            <a:off x="-957979" y="335262"/>
            <a:ext cx="2207918" cy="20920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29544" y="1038225"/>
            <a:ext cx="7513117" cy="1056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Autoencoders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985908" y="5071730"/>
            <a:ext cx="15200388" cy="4186570"/>
            <a:chOff x="0" y="0"/>
            <a:chExt cx="20267184" cy="55820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483419"/>
              <a:ext cx="20267184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20267184" cy="27342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15"/>
                </a:lnSpc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PSNR : Peak Signal-to-Noisy Ratio</a:t>
              </a:r>
            </a:p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830834" y="2336785"/>
            <a:ext cx="12020699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Dimentionality reduction technique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Non-Linear Transformation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133651" y="6523355"/>
            <a:ext cx="11450972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To measure the quality of reconstruction of lossy compression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302115" cy="10287000"/>
            <a:chOff x="0" y="0"/>
            <a:chExt cx="973615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9989" t="0" r="29989" b="0"/>
            <a:stretch>
              <a:fillRect/>
            </a:stretch>
          </p:blipFill>
          <p:spPr>
            <a:xfrm>
              <a:off x="0" y="0"/>
              <a:ext cx="9736153" cy="6858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7116" t="0" r="17116" b="0"/>
            <a:stretch>
              <a:fillRect/>
            </a:stretch>
          </p:blipFill>
          <p:spPr>
            <a:xfrm>
              <a:off x="0" y="6858000"/>
              <a:ext cx="9736153" cy="6858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7804678" y="427419"/>
            <a:ext cx="7513117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Denoise-Vanilla Encoder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804678" y="2609008"/>
            <a:ext cx="4671477" cy="3703373"/>
            <a:chOff x="0" y="0"/>
            <a:chExt cx="6228637" cy="493783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27956"/>
              <a:ext cx="6228637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pc="-30" sz="3000">
                  <a:solidFill>
                    <a:srgbClr val="FFFFFF"/>
                  </a:solidFill>
                  <a:latin typeface="Assistant Regular"/>
                </a:rPr>
                <a:t>Ad</a:t>
              </a:r>
              <a:r>
                <a:rPr lang="en-US" spc="-30" sz="3000">
                  <a:solidFill>
                    <a:srgbClr val="FFFFFF"/>
                  </a:solidFill>
                  <a:latin typeface="Assistant Regular"/>
                </a:rPr>
                <a:t>am optimizer and Binary Crossentropy as loss parameter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6228637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Model 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76156" y="2609008"/>
            <a:ext cx="4783144" cy="3169973"/>
            <a:chOff x="0" y="0"/>
            <a:chExt cx="6377526" cy="422663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127956"/>
              <a:ext cx="6377526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pc="-30" sz="3000">
                  <a:solidFill>
                    <a:srgbClr val="FFFFFF"/>
                  </a:solidFill>
                  <a:latin typeface="Assistant Regular"/>
                </a:rPr>
                <a:t>sgd </a:t>
              </a:r>
              <a:r>
                <a:rPr lang="en-US" spc="-30" sz="3000">
                  <a:solidFill>
                    <a:srgbClr val="FFFFFF"/>
                  </a:solidFill>
                  <a:latin typeface="Assistant Regular"/>
                </a:rPr>
                <a:t>optimizer and early_stop  callback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6377526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Model 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804678" y="5800571"/>
            <a:ext cx="4671477" cy="4770173"/>
            <a:chOff x="0" y="0"/>
            <a:chExt cx="6228637" cy="636023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127956"/>
              <a:ext cx="6228637" cy="4232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pc="-30" sz="3000">
                  <a:solidFill>
                    <a:srgbClr val="FFFFFF"/>
                  </a:solidFill>
                  <a:latin typeface="Assistant Regular"/>
                </a:rPr>
                <a:t>Adam optimizer and Binary Crossentropy as loss parameter and early_stop callback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0"/>
              <a:ext cx="6228637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Model 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476156" y="5800571"/>
            <a:ext cx="4671477" cy="3703373"/>
            <a:chOff x="0" y="0"/>
            <a:chExt cx="6228637" cy="493783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2127956"/>
              <a:ext cx="6228637" cy="2809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pc="-30" sz="3000">
                  <a:solidFill>
                    <a:srgbClr val="FFFFFF"/>
                  </a:solidFill>
                  <a:latin typeface="Assistant Regular"/>
                </a:rPr>
                <a:t>Ad</a:t>
              </a:r>
              <a:r>
                <a:rPr lang="en-US" spc="-30" sz="3000">
                  <a:solidFill>
                    <a:srgbClr val="FFFFFF"/>
                  </a:solidFill>
                  <a:latin typeface="Assistant Regular"/>
                </a:rPr>
                <a:t>am optimizer and mse as loss parameter and early_stop callback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0"/>
              <a:ext cx="6228637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Model 4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494633">
            <a:off x="-2022061" y="8242530"/>
            <a:ext cx="4315504" cy="408894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89718" y="752489"/>
            <a:ext cx="1290856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45"/>
              </a:lnSpc>
            </a:pPr>
            <a:r>
              <a:rPr lang="en-US" sz="7072">
                <a:solidFill>
                  <a:srgbClr val="000000"/>
                </a:solidFill>
                <a:latin typeface="HK Grotesk Bold"/>
              </a:rPr>
              <a:t>Denoise-Deep Autoencoders</a:t>
            </a:r>
          </a:p>
          <a:p>
            <a:pPr algn="ctr">
              <a:lnSpc>
                <a:spcPts val="8345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313119">
            <a:off x="15158388" y="-1579634"/>
            <a:ext cx="5214256" cy="49861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207" t="0" r="207" b="0"/>
          <a:stretch>
            <a:fillRect/>
          </a:stretch>
        </p:blipFill>
        <p:spPr>
          <a:xfrm flipH="false" flipV="false" rot="0">
            <a:off x="1028700" y="5143500"/>
            <a:ext cx="6985923" cy="308074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385870" y="5143500"/>
            <a:ext cx="6873430" cy="308074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2189765"/>
            <a:ext cx="6985923" cy="2470069"/>
            <a:chOff x="0" y="0"/>
            <a:chExt cx="9314564" cy="329342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9314564" cy="8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Model 5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94750"/>
              <a:ext cx="9314564" cy="2098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pc="-30" sz="3000">
                  <a:solidFill>
                    <a:srgbClr val="000000"/>
                  </a:solidFill>
                  <a:latin typeface="Assistant Regular"/>
                </a:rPr>
                <a:t>D</a:t>
              </a:r>
              <a:r>
                <a:rPr lang="en-US" spc="-30" sz="3000">
                  <a:solidFill>
                    <a:srgbClr val="000000"/>
                  </a:solidFill>
                  <a:latin typeface="Assistant Regular"/>
                </a:rPr>
                <a:t>eep Autoencoders using 'adadelta' optimizer and 'binary_crossentropy' as loss parameter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85870" y="2189765"/>
            <a:ext cx="6873430" cy="1936669"/>
            <a:chOff x="0" y="0"/>
            <a:chExt cx="9164574" cy="258222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9164574" cy="862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375"/>
                </a:lnSpc>
                <a:spcBef>
                  <a:spcPct val="0"/>
                </a:spcBef>
              </a:pPr>
              <a:r>
                <a:rPr lang="en-US" sz="4135">
                  <a:solidFill>
                    <a:srgbClr val="731F7D"/>
                  </a:solidFill>
                  <a:latin typeface="Halant Medium Italics"/>
                </a:rPr>
                <a:t>Model 6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94750"/>
              <a:ext cx="9164574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  <a:spcBef>
                  <a:spcPct val="0"/>
                </a:spcBef>
              </a:pPr>
              <a:r>
                <a:rPr lang="en-US" spc="-30" sz="3000">
                  <a:solidFill>
                    <a:srgbClr val="000000"/>
                  </a:solidFill>
                  <a:latin typeface="Assistant Regular"/>
                </a:rPr>
                <a:t>Ad</a:t>
              </a:r>
              <a:r>
                <a:rPr lang="en-US" spc="-30" sz="3000">
                  <a:solidFill>
                    <a:srgbClr val="000000"/>
                  </a:solidFill>
                  <a:latin typeface="Assistant Regular"/>
                </a:rPr>
                <a:t>am optimizer and Mean Squared Error as loss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5885" y="0"/>
            <a:ext cx="7302115" cy="10287000"/>
            <a:chOff x="0" y="0"/>
            <a:chExt cx="973615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350" t="0" r="17350" b="0"/>
            <a:stretch>
              <a:fillRect/>
            </a:stretch>
          </p:blipFill>
          <p:spPr>
            <a:xfrm>
              <a:off x="0" y="0"/>
              <a:ext cx="9736153" cy="6858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0228" t="0" r="30228" b="0"/>
            <a:stretch>
              <a:fillRect/>
            </a:stretch>
          </p:blipFill>
          <p:spPr>
            <a:xfrm>
              <a:off x="0" y="6858000"/>
              <a:ext cx="9736153" cy="6858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578633" y="1038225"/>
            <a:ext cx="9070378" cy="237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Reconstruct-Vanilla Autoencoder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78633" y="4045272"/>
            <a:ext cx="4671477" cy="3359838"/>
            <a:chOff x="0" y="0"/>
            <a:chExt cx="6228637" cy="447978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127956"/>
              <a:ext cx="6228637" cy="2351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pc="-33" sz="3399">
                  <a:solidFill>
                    <a:srgbClr val="FFFFFF"/>
                  </a:solidFill>
                  <a:latin typeface="Assistant Regular"/>
                </a:rPr>
                <a:t>us</a:t>
              </a:r>
              <a:r>
                <a:rPr lang="en-US" spc="-33" sz="3399">
                  <a:solidFill>
                    <a:srgbClr val="FFFFFF"/>
                  </a:solidFill>
                  <a:latin typeface="Assistant Regular"/>
                </a:rPr>
                <a:t>ing 'binary_crossentroy' as loss prameter</a:t>
              </a:r>
            </a:p>
            <a:p>
              <a:pPr>
                <a:lnSpc>
                  <a:spcPts val="4759"/>
                </a:lnSpc>
                <a:spcBef>
                  <a:spcPct val="0"/>
                </a:spcBef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0"/>
              <a:ext cx="6228637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Model 7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72351" y="4045272"/>
            <a:ext cx="4783144" cy="2759763"/>
            <a:chOff x="0" y="0"/>
            <a:chExt cx="6377526" cy="36796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127956"/>
              <a:ext cx="6377526" cy="1551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59"/>
                </a:lnSpc>
                <a:spcBef>
                  <a:spcPct val="0"/>
                </a:spcBef>
              </a:pPr>
              <a:r>
                <a:rPr lang="en-US" spc="-33" sz="3399">
                  <a:solidFill>
                    <a:srgbClr val="FFFFFF"/>
                  </a:solidFill>
                  <a:latin typeface="Assistant Regular"/>
                </a:rPr>
                <a:t>using '</a:t>
              </a:r>
              <a:r>
                <a:rPr lang="en-US" spc="-33" sz="3399">
                  <a:solidFill>
                    <a:srgbClr val="FFFFFF"/>
                  </a:solidFill>
                  <a:latin typeface="Assistant Regular"/>
                </a:rPr>
                <a:t>mse' as loss parameter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6377526" cy="13787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115"/>
                </a:lnSpc>
                <a:spcBef>
                  <a:spcPct val="0"/>
                </a:spcBef>
              </a:pPr>
              <a:r>
                <a:rPr lang="en-US" sz="6877">
                  <a:solidFill>
                    <a:srgbClr val="FFFFFF"/>
                  </a:solidFill>
                  <a:latin typeface="HK Grotesk Bold"/>
                </a:rPr>
                <a:t>Model 8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DAE6Ti1Gwi8</dc:identifier>
  <dcterms:modified xsi:type="dcterms:W3CDTF">2011-08-01T06:04:30Z</dcterms:modified>
  <cp:revision>1</cp:revision>
  <dc:title>CSE360 - CA4 PROJECT</dc:title>
</cp:coreProperties>
</file>